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8" r:id="rId4"/>
    <p:sldId id="260" r:id="rId5"/>
    <p:sldId id="261" r:id="rId6"/>
    <p:sldId id="263" r:id="rId7"/>
    <p:sldId id="259" r:id="rId8"/>
  </p:sldIdLst>
  <p:sldSz cx="12192000" cy="685800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6000" b="0" strike="noStrike" spc="-1">
                <a:solidFill>
                  <a:srgbClr val="000000"/>
                </a:solidFill>
                <a:latin typeface="Calibri Light"/>
              </a:rPr>
              <a:t>Modifiez le style du titre</a:t>
            </a:r>
            <a:endParaRPr lang="fr-FR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122B7870-F70E-481C-9D69-FD0400C72B4B}" type="datetime">
              <a:rPr lang="fr-FR" sz="1200" b="0" strike="noStrike" spc="-1">
                <a:solidFill>
                  <a:srgbClr val="8B8B8B"/>
                </a:solidFill>
                <a:latin typeface="Calibri"/>
              </a:rPr>
              <a:t>20/02/2021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B40DF8BF-13A6-491F-B6C1-1969C6787965}" type="slidenum">
              <a:rPr lang="fr-FR" sz="1200" b="0" strike="noStrike" spc="-1">
                <a:solidFill>
                  <a:srgbClr val="8B8B8B"/>
                </a:solidFill>
                <a:latin typeface="Calibri"/>
              </a:rPr>
              <a:t>‹N°›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fr-FR" sz="4400" b="0" strike="noStrike" spc="-1">
                <a:solidFill>
                  <a:srgbClr val="000000"/>
                </a:solidFill>
                <a:latin typeface="Calibri Light"/>
              </a:rPr>
              <a:t>Modifiez le style du titre</a:t>
            </a: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800" b="0" strike="noStrike" spc="-1">
                <a:solidFill>
                  <a:srgbClr val="000000"/>
                </a:solidFill>
                <a:latin typeface="Calibri"/>
              </a:rPr>
              <a:t>Cliquez pour modifier les styles du texte du masque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400" b="0" strike="noStrike" spc="-1">
                <a:solidFill>
                  <a:srgbClr val="000000"/>
                </a:solidFill>
                <a:latin typeface="Calibri"/>
              </a:rPr>
              <a:t>Deuxième niveau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Troisième niveau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D17D27F1-CC80-4E28-8F49-BF8FEC0FAEBB}" type="datetime">
              <a:rPr lang="fr-FR" sz="1200" b="0" strike="noStrike" spc="-1">
                <a:solidFill>
                  <a:srgbClr val="8B8B8B"/>
                </a:solidFill>
                <a:latin typeface="Calibri"/>
              </a:rPr>
              <a:t>20/02/2021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92EE8A35-36EE-4C88-A229-70792B3B60FB}" type="slidenum">
              <a:rPr lang="fr-FR" sz="1200" b="0" strike="noStrike" spc="-1">
                <a:solidFill>
                  <a:srgbClr val="8B8B8B"/>
                </a:solidFill>
                <a:latin typeface="Calibri"/>
              </a:rPr>
              <a:t>‹N°›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admin%20local\Downloads\forum%20h2\comment%20obtenir%20de%20l'hydrogene\college-clostardif.etab.ac-caen.fr" TargetMode="External"/><Relationship Id="rId2" Type="http://schemas.openxmlformats.org/officeDocument/2006/relationships/hyperlink" Target="mailto:philippe.perennes@ac-normandie.fr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70520" y="300600"/>
            <a:ext cx="11250720" cy="11235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fr-FR" sz="4800" b="1" u="sng" strike="noStrike" spc="-1">
                <a:solidFill>
                  <a:srgbClr val="000000"/>
                </a:solidFill>
                <a:uFillTx/>
                <a:latin typeface="Calibri Light"/>
              </a:rPr>
              <a:t>Comment obtenir de hydrogène?</a:t>
            </a:r>
            <a:endParaRPr lang="fr-FR" sz="4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735480" y="2039040"/>
            <a:ext cx="10720800" cy="39556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FR" sz="4400" b="0" strike="noStrike" spc="-1">
                <a:solidFill>
                  <a:srgbClr val="000000"/>
                </a:solidFill>
                <a:latin typeface="Calibri"/>
              </a:rPr>
              <a:t>Orlane LYE-HUBERT</a:t>
            </a:r>
            <a:br/>
            <a:r>
              <a:rPr lang="fr-FR" sz="4400" b="0" strike="noStrike" spc="-1">
                <a:solidFill>
                  <a:srgbClr val="000000"/>
                </a:solidFill>
                <a:latin typeface="Calibri"/>
              </a:rPr>
              <a:t>Méline HARNOIS</a:t>
            </a:r>
            <a:br/>
            <a:r>
              <a:rPr lang="fr-FR" sz="4400" b="0" strike="noStrike" spc="-1">
                <a:solidFill>
                  <a:srgbClr val="000000"/>
                </a:solidFill>
                <a:latin typeface="Calibri"/>
              </a:rPr>
              <a:t>Emmy MOUCHOT</a:t>
            </a:r>
            <a:endParaRPr lang="fr-FR" sz="44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fr-FR" sz="44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FR" sz="2400" b="0" strike="noStrike" spc="-1">
                <a:solidFill>
                  <a:srgbClr val="000000"/>
                </a:solidFill>
                <a:latin typeface="Calibri"/>
              </a:rPr>
              <a:t>COLLEGE LE CLOS TARDIF SAINT JAMES - 1 avenue g le conquérant</a:t>
            </a:r>
            <a:endParaRPr lang="fr-FR" sz="24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FR" sz="2400" b="0" strike="noStrike" spc="-1">
                <a:solidFill>
                  <a:srgbClr val="000000"/>
                </a:solidFill>
                <a:latin typeface="Calibri"/>
              </a:rPr>
              <a:t>50240 SAINT JAMES</a:t>
            </a:r>
            <a:endParaRPr lang="fr-FR" sz="24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fr-FR" sz="24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FR" sz="2400" b="0" strike="noStrike" spc="-1">
                <a:solidFill>
                  <a:srgbClr val="000000"/>
                </a:solidFill>
                <a:latin typeface="Calibri"/>
              </a:rPr>
              <a:t>Professeur : Philippe PERENNES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84" name="CustomShape 3"/>
          <p:cNvSpPr/>
          <p:nvPr/>
        </p:nvSpPr>
        <p:spPr>
          <a:xfrm>
            <a:off x="9554760" y="5433480"/>
            <a:ext cx="2133360" cy="112356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D9DAE8E-62C8-4998-B7C1-1ED8D7C20A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640" y="2288492"/>
            <a:ext cx="2651619" cy="1594192"/>
          </a:xfrm>
          <a:prstGeom prst="rect">
            <a:avLst/>
          </a:prstGeom>
          <a:noFill/>
          <a:ln w="9525" algn="in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EB5CD75B-D428-43CC-8FFE-9A677AD956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0581" y="2265120"/>
            <a:ext cx="2651619" cy="1594192"/>
          </a:xfrm>
          <a:prstGeom prst="rect">
            <a:avLst/>
          </a:prstGeom>
          <a:noFill/>
          <a:ln w="9525" algn="in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fr-FR" sz="36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N’étant pas lui-même </a:t>
            </a:r>
            <a:r>
              <a:rPr lang="fr-FR" sz="3600" b="1" u="sng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une source d’énergie primaire</a:t>
            </a:r>
            <a:r>
              <a:rPr lang="fr-FR" sz="36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fr-FR" sz="3600" b="1" u="sng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l’hydrogène doit être fabriqué avant son utilisation</a:t>
            </a:r>
            <a:r>
              <a:rPr lang="fr-FR" sz="36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endParaRPr lang="fr-FR" sz="3600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838080" y="169020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0" marR="0" indent="0" algn="l">
              <a:spcBef>
                <a:spcPts val="0"/>
              </a:spcBef>
              <a:spcAft>
                <a:spcPts val="0"/>
              </a:spcAft>
            </a:pPr>
            <a:r>
              <a:rPr lang="fr-FR" sz="28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</a:pPr>
            <a:r>
              <a:rPr lang="fr-FR" sz="28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On peut produire l’hydrogène à partir </a:t>
            </a:r>
            <a:r>
              <a:rPr lang="fr-FR" sz="2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de nombreuses sources d’énergie </a:t>
            </a:r>
            <a:r>
              <a:rPr lang="fr-FR" sz="28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pPr marR="0" algn="l">
              <a:spcBef>
                <a:spcPts val="0"/>
              </a:spcBef>
              <a:spcAft>
                <a:spcPts val="0"/>
              </a:spcAft>
            </a:pPr>
            <a:r>
              <a:rPr lang="fr-FR" sz="28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à partir </a:t>
            </a:r>
            <a:r>
              <a:rPr lang="fr-FR" sz="2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de sources d’énergie fossiles </a:t>
            </a:r>
            <a:r>
              <a:rPr lang="fr-FR" sz="28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(gaz naturel, charbon, essence, uranium) et souvent par des procédés de </a:t>
            </a:r>
            <a:r>
              <a:rPr lang="fr-FR" sz="2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reformage</a:t>
            </a:r>
            <a:r>
              <a:rPr lang="fr-FR" sz="28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</a:p>
          <a:p>
            <a:pPr marL="457200" marR="0" indent="-457200" algn="l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fr-FR" sz="2800" kern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R="0" algn="l">
              <a:spcBef>
                <a:spcPts val="0"/>
              </a:spcBef>
              <a:spcAft>
                <a:spcPts val="0"/>
              </a:spcAft>
            </a:pPr>
            <a:r>
              <a:rPr lang="fr-FR" sz="28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En anglais </a:t>
            </a:r>
            <a:r>
              <a:rPr lang="fr-FR" sz="2800" b="1" u="sng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on parle de « reforming ». </a:t>
            </a:r>
          </a:p>
          <a:p>
            <a:pPr marR="0" algn="l">
              <a:spcBef>
                <a:spcPts val="0"/>
              </a:spcBef>
              <a:spcAft>
                <a:spcPts val="0"/>
              </a:spcAft>
            </a:pPr>
            <a:r>
              <a:rPr lang="fr-FR" sz="28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</a:t>
            </a:r>
            <a:r>
              <a:rPr lang="fr-FR" sz="28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C’est le cas de 95 % de l’hydrogène produit </a:t>
            </a:r>
            <a:r>
              <a:rPr lang="fr-FR" sz="28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aujourd’hui.)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</a:pPr>
            <a:r>
              <a:rPr lang="fr-FR" sz="28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</a:p>
        </p:txBody>
      </p:sp>
      <p:sp>
        <p:nvSpPr>
          <p:cNvPr id="92" name="CustomShape 3"/>
          <p:cNvSpPr/>
          <p:nvPr/>
        </p:nvSpPr>
        <p:spPr>
          <a:xfrm flipH="1">
            <a:off x="484532" y="5614740"/>
            <a:ext cx="2316240" cy="112356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CustomShape 1">
            <a:extLst>
              <a:ext uri="{FF2B5EF4-FFF2-40B4-BE49-F238E27FC236}">
                <a16:creationId xmlns:a16="http://schemas.microsoft.com/office/drawing/2014/main" id="{81F61633-7B09-4FA3-9A8D-9079E6ECFCDB}"/>
              </a:ext>
            </a:extLst>
          </p:cNvPr>
          <p:cNvSpPr/>
          <p:nvPr/>
        </p:nvSpPr>
        <p:spPr>
          <a:xfrm>
            <a:off x="9540332" y="5618340"/>
            <a:ext cx="2133360" cy="112356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7AF4F3EF-34F4-49F1-9B4C-5B38C5631D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9890" y="5263808"/>
            <a:ext cx="2651619" cy="1594192"/>
          </a:xfrm>
          <a:prstGeom prst="rect">
            <a:avLst/>
          </a:prstGeom>
          <a:noFill/>
          <a:ln w="9525" algn="in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fr-FR" sz="36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Production d’hydrogène à partir </a:t>
            </a:r>
            <a:endParaRPr lang="fr-FR" sz="3600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fr-FR" sz="3600" b="1" i="1" u="sng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des procédés de reformage :</a:t>
            </a:r>
            <a:endParaRPr lang="fr-FR" sz="3600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233169" y="2039815"/>
            <a:ext cx="11780639" cy="4079631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fr-FR" sz="36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Le procédé le plus courant est </a:t>
            </a:r>
            <a:r>
              <a:rPr lang="fr-FR" sz="3600" b="1" u="sng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le reformage du gaz naturel </a:t>
            </a:r>
            <a:r>
              <a:rPr lang="fr-FR" sz="36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par de la vapeur d’eau surchauffée :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fr-FR" sz="36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CH</a:t>
            </a:r>
            <a:r>
              <a:rPr lang="fr-FR" sz="3600" b="1" kern="14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</a:t>
            </a:r>
            <a:r>
              <a:rPr lang="fr-FR" sz="36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+ </a:t>
            </a:r>
            <a:r>
              <a:rPr lang="fr-FR" sz="3600" b="1" kern="1400" dirty="0">
                <a:ln>
                  <a:noFill/>
                </a:ln>
                <a:solidFill>
                  <a:srgbClr val="3399FF"/>
                </a:solidFill>
                <a:effectLst/>
                <a:latin typeface="Times New Roman" panose="02020603050405020304" pitchFamily="18" charset="0"/>
              </a:rPr>
              <a:t>H</a:t>
            </a:r>
            <a:r>
              <a:rPr lang="fr-FR" sz="3600" b="1" kern="1400" baseline="-25000" dirty="0">
                <a:ln>
                  <a:noFill/>
                </a:ln>
                <a:solidFill>
                  <a:srgbClr val="3399FF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fr-FR" sz="3600" b="1" kern="1400" dirty="0">
                <a:ln>
                  <a:noFill/>
                </a:ln>
                <a:solidFill>
                  <a:srgbClr val="3399FF"/>
                </a:solidFill>
                <a:effectLst/>
                <a:latin typeface="Times New Roman" panose="02020603050405020304" pitchFamily="18" charset="0"/>
              </a:rPr>
              <a:t>O</a:t>
            </a:r>
            <a:r>
              <a:rPr lang="fr-FR" sz="36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fr-FR" sz="36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→ CO</a:t>
            </a:r>
            <a:r>
              <a:rPr lang="fr-FR" sz="36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+ </a:t>
            </a:r>
            <a:r>
              <a:rPr lang="fr-FR" sz="3600" kern="1400" dirty="0">
                <a:ln>
                  <a:noFill/>
                </a:ln>
                <a:solidFill>
                  <a:srgbClr val="FF3300"/>
                </a:solidFill>
                <a:effectLst/>
                <a:latin typeface="Times New Roman" panose="02020603050405020304" pitchFamily="18" charset="0"/>
              </a:rPr>
              <a:t>3H</a:t>
            </a:r>
            <a:r>
              <a:rPr lang="fr-FR" sz="3600" kern="1400" baseline="-25000" dirty="0">
                <a:ln>
                  <a:noFill/>
                </a:ln>
                <a:solidFill>
                  <a:srgbClr val="FF3300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fr-FR" sz="3600" kern="1400" dirty="0">
                <a:ln>
                  <a:noFill/>
                </a:ln>
                <a:solidFill>
                  <a:srgbClr val="FF3300"/>
                </a:solidFill>
                <a:effectLst/>
                <a:latin typeface="Times New Roman" panose="02020603050405020304" pitchFamily="18" charset="0"/>
              </a:rPr>
              <a:t> 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fr-FR" sz="36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CH</a:t>
            </a:r>
            <a:r>
              <a:rPr lang="fr-FR" sz="3600" b="1" kern="14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 </a:t>
            </a:r>
            <a:r>
              <a:rPr lang="fr-FR" sz="36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(Méthane)</a:t>
            </a:r>
            <a:endParaRPr lang="fr-FR" sz="3600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fr-FR" sz="36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fr-FR" sz="36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</a:t>
            </a:r>
            <a:r>
              <a:rPr lang="fr-FR" sz="3600" b="1" u="sng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la gazéification du charbon :</a:t>
            </a:r>
            <a:endParaRPr lang="fr-FR" sz="3600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fr-FR" sz="36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C+ </a:t>
            </a:r>
            <a:r>
              <a:rPr lang="fr-FR" sz="3600" b="1" kern="1400" dirty="0">
                <a:ln>
                  <a:noFill/>
                </a:ln>
                <a:solidFill>
                  <a:srgbClr val="0066FF"/>
                </a:solidFill>
                <a:effectLst/>
                <a:latin typeface="Times New Roman" panose="02020603050405020304" pitchFamily="18" charset="0"/>
              </a:rPr>
              <a:t>H</a:t>
            </a:r>
            <a:r>
              <a:rPr lang="fr-FR" sz="3600" b="1" kern="1400" baseline="-25000" dirty="0">
                <a:ln>
                  <a:noFill/>
                </a:ln>
                <a:solidFill>
                  <a:srgbClr val="0066FF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fr-FR" sz="3600" b="1" kern="1400" dirty="0">
                <a:ln>
                  <a:noFill/>
                </a:ln>
                <a:solidFill>
                  <a:srgbClr val="0066FF"/>
                </a:solidFill>
                <a:effectLst/>
                <a:latin typeface="Times New Roman" panose="02020603050405020304" pitchFamily="18" charset="0"/>
              </a:rPr>
              <a:t>O</a:t>
            </a:r>
            <a:r>
              <a:rPr lang="fr-FR" sz="36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→ </a:t>
            </a:r>
            <a:r>
              <a:rPr lang="fr-FR" sz="3600" b="1" kern="140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H</a:t>
            </a:r>
            <a:r>
              <a:rPr lang="fr-FR" sz="3600" b="1" kern="1400" baseline="-2500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fr-FR" sz="3600" b="1" kern="140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fr-FR" sz="36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+ CO</a:t>
            </a:r>
            <a:endParaRPr lang="fr-FR" sz="3600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fr-FR" sz="24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</a:pPr>
            <a:r>
              <a:rPr lang="fr-FR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</a:pPr>
            <a:endParaRPr lang="fr-FR" sz="1800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</a:pPr>
            <a:r>
              <a:rPr lang="fr-FR" sz="28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</a:p>
        </p:txBody>
      </p:sp>
      <p:sp>
        <p:nvSpPr>
          <p:cNvPr id="92" name="CustomShape 3"/>
          <p:cNvSpPr/>
          <p:nvPr/>
        </p:nvSpPr>
        <p:spPr>
          <a:xfrm flipH="1">
            <a:off x="484532" y="5614740"/>
            <a:ext cx="2316240" cy="112356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CustomShape 1">
            <a:extLst>
              <a:ext uri="{FF2B5EF4-FFF2-40B4-BE49-F238E27FC236}">
                <a16:creationId xmlns:a16="http://schemas.microsoft.com/office/drawing/2014/main" id="{81F61633-7B09-4FA3-9A8D-9079E6ECFCDB}"/>
              </a:ext>
            </a:extLst>
          </p:cNvPr>
          <p:cNvSpPr/>
          <p:nvPr/>
        </p:nvSpPr>
        <p:spPr>
          <a:xfrm>
            <a:off x="9540332" y="5618340"/>
            <a:ext cx="2133360" cy="112356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572231079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fr-FR" sz="32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Production d’hydrogène à partir</a:t>
            </a:r>
            <a:endParaRPr lang="fr-FR" sz="3200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fr-FR" sz="32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fr-FR" sz="3200" b="1" i="1" u="sng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de ressources renouvelables :</a:t>
            </a:r>
            <a:endParaRPr lang="fr-FR" sz="3200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</a:pPr>
            <a:r>
              <a:rPr lang="fr-FR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</a:p>
        </p:txBody>
      </p:sp>
      <p:sp>
        <p:nvSpPr>
          <p:cNvPr id="90" name="TextShape 2"/>
          <p:cNvSpPr txBox="1"/>
          <p:nvPr/>
        </p:nvSpPr>
        <p:spPr>
          <a:xfrm>
            <a:off x="838080" y="2138288"/>
            <a:ext cx="10515240" cy="3902871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fr-FR" sz="36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la production par électrolyse de l’eau 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fr-FR" sz="3600" b="1" kern="14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si l’électricité provient d’une source renouvelable </a:t>
            </a:r>
            <a:endParaRPr lang="fr-FR" sz="3600" kern="140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fr-FR" sz="36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(éolien, photovoltaïque). 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fr-FR" sz="3600" b="1" kern="1400" dirty="0">
                <a:ln>
                  <a:noFill/>
                </a:ln>
                <a:solidFill>
                  <a:srgbClr val="0066FF"/>
                </a:solidFill>
                <a:effectLst/>
                <a:latin typeface="Times New Roman" panose="02020603050405020304" pitchFamily="18" charset="0"/>
              </a:rPr>
              <a:t>2H</a:t>
            </a:r>
            <a:r>
              <a:rPr lang="fr-FR" sz="3600" b="1" kern="1400" baseline="-25000" dirty="0">
                <a:ln>
                  <a:noFill/>
                </a:ln>
                <a:solidFill>
                  <a:srgbClr val="0066FF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fr-FR" sz="3600" b="1" kern="1400" dirty="0">
                <a:ln>
                  <a:noFill/>
                </a:ln>
                <a:solidFill>
                  <a:srgbClr val="0066FF"/>
                </a:solidFill>
                <a:effectLst/>
                <a:latin typeface="Times New Roman" panose="02020603050405020304" pitchFamily="18" charset="0"/>
              </a:rPr>
              <a:t>O</a:t>
            </a:r>
            <a:r>
              <a:rPr lang="fr-FR" sz="36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→ </a:t>
            </a:r>
            <a:r>
              <a:rPr lang="fr-FR" sz="3600" b="1" kern="140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2H</a:t>
            </a:r>
            <a:r>
              <a:rPr lang="fr-FR" sz="3600" b="1" kern="1400" baseline="-2500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fr-FR" sz="36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+ O</a:t>
            </a:r>
            <a:r>
              <a:rPr lang="fr-FR" sz="3600" b="1" kern="1400" baseline="-25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</a:t>
            </a:r>
            <a:endParaRPr lang="fr-FR" sz="3600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</a:pPr>
            <a:r>
              <a:rPr lang="fr-FR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fr-FR" sz="24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</a:pPr>
            <a:r>
              <a:rPr lang="fr-FR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</a:pPr>
            <a:endParaRPr lang="fr-FR" sz="1800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</a:pPr>
            <a:r>
              <a:rPr lang="fr-FR" sz="28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</a:p>
        </p:txBody>
      </p:sp>
      <p:sp>
        <p:nvSpPr>
          <p:cNvPr id="92" name="CustomShape 3"/>
          <p:cNvSpPr/>
          <p:nvPr/>
        </p:nvSpPr>
        <p:spPr>
          <a:xfrm flipH="1">
            <a:off x="484532" y="5614740"/>
            <a:ext cx="2316240" cy="112356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CustomShape 1">
            <a:extLst>
              <a:ext uri="{FF2B5EF4-FFF2-40B4-BE49-F238E27FC236}">
                <a16:creationId xmlns:a16="http://schemas.microsoft.com/office/drawing/2014/main" id="{81F61633-7B09-4FA3-9A8D-9079E6ECFCDB}"/>
              </a:ext>
            </a:extLst>
          </p:cNvPr>
          <p:cNvSpPr/>
          <p:nvPr/>
        </p:nvSpPr>
        <p:spPr>
          <a:xfrm>
            <a:off x="9540332" y="5618340"/>
            <a:ext cx="2133360" cy="112356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EFC8E82-9E01-4665-A74A-6DEAD659A9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9890" y="5144108"/>
            <a:ext cx="2651619" cy="1594192"/>
          </a:xfrm>
          <a:prstGeom prst="rect">
            <a:avLst/>
          </a:prstGeom>
          <a:noFill/>
          <a:ln w="9525" algn="in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6221083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fr-FR" sz="32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Production d’hydrogène 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fr-FR" sz="3200" b="1" kern="1400" dirty="0">
                <a:solidFill>
                  <a:srgbClr val="000000"/>
                </a:solidFill>
                <a:latin typeface="Times New Roman" panose="02020603050405020304" pitchFamily="18" charset="0"/>
              </a:rPr>
              <a:t>L’avenir ??</a:t>
            </a:r>
            <a:r>
              <a:rPr lang="fr-FR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</a:p>
        </p:txBody>
      </p:sp>
      <p:sp>
        <p:nvSpPr>
          <p:cNvPr id="90" name="TextShape 2"/>
          <p:cNvSpPr txBox="1"/>
          <p:nvPr/>
        </p:nvSpPr>
        <p:spPr>
          <a:xfrm>
            <a:off x="838080" y="2138288"/>
            <a:ext cx="10515240" cy="3902871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fr-FR" sz="3600" b="1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La production par des micro-organismes comme les micro algues </a:t>
            </a:r>
            <a:r>
              <a:rPr lang="fr-FR" sz="36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qui sous l’effet de la lumière produisent de l’hydrogène 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</a:pPr>
            <a:r>
              <a:rPr lang="fr-FR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</a:pPr>
            <a:r>
              <a:rPr lang="fr-FR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</a:pPr>
            <a:r>
              <a:rPr lang="fr-FR" sz="24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</a:pPr>
            <a:r>
              <a:rPr lang="fr-FR" sz="18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</a:pPr>
            <a:endParaRPr lang="fr-FR" sz="1800" kern="140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</a:pPr>
            <a:r>
              <a:rPr lang="fr-FR" sz="2800" kern="14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</a:p>
        </p:txBody>
      </p:sp>
      <p:sp>
        <p:nvSpPr>
          <p:cNvPr id="92" name="CustomShape 3"/>
          <p:cNvSpPr/>
          <p:nvPr/>
        </p:nvSpPr>
        <p:spPr>
          <a:xfrm flipH="1">
            <a:off x="484532" y="5614740"/>
            <a:ext cx="2316240" cy="112356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CustomShape 1">
            <a:extLst>
              <a:ext uri="{FF2B5EF4-FFF2-40B4-BE49-F238E27FC236}">
                <a16:creationId xmlns:a16="http://schemas.microsoft.com/office/drawing/2014/main" id="{81F61633-7B09-4FA3-9A8D-9079E6ECFCDB}"/>
              </a:ext>
            </a:extLst>
          </p:cNvPr>
          <p:cNvSpPr/>
          <p:nvPr/>
        </p:nvSpPr>
        <p:spPr>
          <a:xfrm>
            <a:off x="9540332" y="5618340"/>
            <a:ext cx="2133360" cy="112356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6652198-98D2-4A3F-B8F0-54C27FB06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6762" y="4151978"/>
            <a:ext cx="3118476" cy="2337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95227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fr-FR" sz="6000" b="1" strike="noStrike" spc="-1">
                <a:solidFill>
                  <a:srgbClr val="000000"/>
                </a:solidFill>
                <a:latin typeface="Calibri Light"/>
              </a:rPr>
              <a:t>MERCI DE VOTRE ECOUTE</a:t>
            </a:r>
            <a:endParaRPr lang="fr-FR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3384553" y="2514240"/>
            <a:ext cx="7704000" cy="3978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fr-FR" sz="3200" b="0" strike="noStrike" spc="-1" dirty="0">
                <a:solidFill>
                  <a:srgbClr val="000000"/>
                </a:solidFill>
                <a:latin typeface="Arial Unicode MS"/>
              </a:rPr>
              <a:t>Collège Le clos tardif</a:t>
            </a:r>
            <a:endParaRPr lang="fr-FR" sz="32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fr-FR" sz="3200" b="0" strike="noStrike" spc="-1" dirty="0">
                <a:solidFill>
                  <a:srgbClr val="000000"/>
                </a:solidFill>
                <a:latin typeface="Arial Unicode MS"/>
              </a:rPr>
              <a:t> 1 avenue guillaume le conquérant </a:t>
            </a:r>
            <a:endParaRPr lang="fr-FR" sz="32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fr-FR" sz="3200" b="0" strike="noStrike" spc="-1" dirty="0">
                <a:solidFill>
                  <a:srgbClr val="000000"/>
                </a:solidFill>
                <a:latin typeface="Arial Unicode MS"/>
              </a:rPr>
              <a:t>50240 - SAINT JAMES</a:t>
            </a:r>
            <a:endParaRPr lang="fr-FR" sz="32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fr-FR" sz="3200" b="0" strike="noStrike" spc="-1" dirty="0">
                <a:solidFill>
                  <a:srgbClr val="000000"/>
                </a:solidFill>
                <a:latin typeface="Arial Unicode MS"/>
              </a:rPr>
              <a:t> Tél. 02 33 48 32 29 </a:t>
            </a:r>
            <a:endParaRPr lang="fr-FR" sz="32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fr-FR" sz="3200" b="0" strike="noStrike" spc="-1" dirty="0">
                <a:solidFill>
                  <a:srgbClr val="000000"/>
                </a:solidFill>
                <a:latin typeface="Arial Unicode MS"/>
              </a:rPr>
              <a:t>Mél : </a:t>
            </a:r>
            <a:r>
              <a:rPr lang="fr-FR" sz="3200" b="0" strike="noStrike" spc="-1" dirty="0">
                <a:solidFill>
                  <a:srgbClr val="0563C1"/>
                </a:solidFill>
                <a:latin typeface="Arial Unicode MS"/>
                <a:hlinkClick r:id="rId2"/>
              </a:rPr>
              <a:t>philippe.perennes@ac-normandie.fr</a:t>
            </a:r>
            <a:endParaRPr lang="fr-FR" sz="32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fr-FR" sz="3200" b="0" strike="noStrike" spc="-1" dirty="0">
                <a:solidFill>
                  <a:srgbClr val="000000"/>
                </a:solidFill>
                <a:latin typeface="Arial Unicode MS"/>
              </a:rPr>
              <a:t> </a:t>
            </a:r>
            <a:endParaRPr lang="fr-FR" sz="32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fr-FR" sz="3200" b="0" strike="noStrike" spc="-1" dirty="0">
                <a:solidFill>
                  <a:srgbClr val="0563C1"/>
                </a:solidFill>
                <a:latin typeface="Arial Unicode MS"/>
                <a:hlinkClick r:id="rId3"/>
              </a:rPr>
              <a:t>college-clostardif.etab.ac-caen.fr</a:t>
            </a:r>
            <a:r>
              <a:rPr lang="fr-FR" sz="4000" b="0" strike="noStrike" spc="-1" dirty="0">
                <a:solidFill>
                  <a:srgbClr val="0563C1"/>
                </a:solidFill>
                <a:latin typeface="Calibri"/>
                <a:hlinkClick r:id="rId3"/>
              </a:rPr>
              <a:t> </a:t>
            </a:r>
            <a:endParaRPr lang="fr-FR" sz="4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CustomShape 3">
            <a:extLst>
              <a:ext uri="{FF2B5EF4-FFF2-40B4-BE49-F238E27FC236}">
                <a16:creationId xmlns:a16="http://schemas.microsoft.com/office/drawing/2014/main" id="{A5CC23A1-3032-43B9-9447-D918BE8F9BBB}"/>
              </a:ext>
            </a:extLst>
          </p:cNvPr>
          <p:cNvSpPr/>
          <p:nvPr/>
        </p:nvSpPr>
        <p:spPr>
          <a:xfrm flipH="1">
            <a:off x="484532" y="5614740"/>
            <a:ext cx="2316240" cy="112356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472C4"/>
          </a:solidFill>
          <a:ln>
            <a:solidFill>
              <a:srgbClr val="3254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267</Words>
  <Application>Microsoft Office PowerPoint</Application>
  <PresentationFormat>Grand écran</PresentationFormat>
  <Paragraphs>56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15" baseType="lpstr">
      <vt:lpstr>Arial</vt:lpstr>
      <vt:lpstr>Arial Unicode MS</vt:lpstr>
      <vt:lpstr>Calibri</vt:lpstr>
      <vt:lpstr>Calibri Light</vt:lpstr>
      <vt:lpstr>Symbol</vt:lpstr>
      <vt:lpstr>Times New Roman</vt:lpstr>
      <vt:lpstr>Wingdings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obtenir de l'hydrogène ? reforming à partir des énergies fossiles et électrolyse de l'eau</dc:title>
  <dc:subject/>
  <dc:creator>philippe perennes</dc:creator>
  <dc:description/>
  <cp:lastModifiedBy>philippe perennes</cp:lastModifiedBy>
  <cp:revision>21</cp:revision>
  <dcterms:created xsi:type="dcterms:W3CDTF">2021-02-20T16:11:11Z</dcterms:created>
  <dcterms:modified xsi:type="dcterms:W3CDTF">2021-02-20T20:02:45Z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Grand écran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12</vt:i4>
  </property>
</Properties>
</file>