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2" r:id="rId6"/>
    <p:sldId id="263" r:id="rId7"/>
    <p:sldId id="261" r:id="rId8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8" autoAdjust="0"/>
  </p:normalViewPr>
  <p:slideViewPr>
    <p:cSldViewPr snapToGrid="0">
      <p:cViewPr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%20local\Downloads\forum%20h2\comment%20obtenir%20de%20l'hydrogene\college-clostardif.etab.ac-caen.fr" TargetMode="External"/><Relationship Id="rId2" Type="http://schemas.openxmlformats.org/officeDocument/2006/relationships/hyperlink" Target="mailto:philippe.perennes@ac-normandie.fr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70520" y="279083"/>
            <a:ext cx="11250360" cy="1123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8500"/>
          </a:bodyPr>
          <a:lstStyle/>
          <a:p>
            <a:pPr algn="ctr">
              <a:lnSpc>
                <a:spcPct val="90000"/>
              </a:lnSpc>
            </a:pPr>
            <a:r>
              <a:rPr lang="fr-FR" sz="4800" b="1" u="sng" strike="noStrike" spc="-1" dirty="0">
                <a:solidFill>
                  <a:srgbClr val="000000"/>
                </a:solidFill>
                <a:uFillTx/>
                <a:latin typeface="Calibri Light"/>
                <a:ea typeface="DejaVu Sans"/>
              </a:rPr>
              <a:t>Comment fonctionne une pile à combustible ?</a:t>
            </a:r>
            <a:endParaRPr lang="fr-FR" sz="4800" b="0" strike="noStrike" spc="-1" dirty="0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735480" y="1729550"/>
            <a:ext cx="10720440" cy="3955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4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Kevin LE DANOIS</a:t>
            </a:r>
            <a:br>
              <a:rPr dirty="0"/>
            </a:br>
            <a:r>
              <a:rPr lang="fr-FR" sz="4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Valentin GAZENGEL</a:t>
            </a:r>
            <a:br>
              <a:rPr dirty="0"/>
            </a:br>
            <a:r>
              <a:rPr lang="fr-FR" sz="4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Jules MARTINET</a:t>
            </a:r>
            <a:endParaRPr lang="fr-FR" sz="4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4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Melvan</a:t>
            </a:r>
            <a:r>
              <a:rPr lang="fr-FR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DARDONVILLE</a:t>
            </a:r>
            <a:endParaRPr lang="fr-FR" sz="4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COLLEGE LE CLOS TARDIF SAINT JAMES - 1 avenue g le conquérant</a:t>
            </a: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50240 SAINT JAMES</a:t>
            </a: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Professeur : Philippe PERENNES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9554760" y="5433480"/>
            <a:ext cx="213300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b="1" kern="1400" dirty="0">
                <a:ln>
                  <a:noFill/>
                </a:ln>
                <a:effectLst/>
                <a:latin typeface="Arial" panose="020B0604020202020204" pitchFamily="34" charset="0"/>
              </a:rPr>
              <a:t>LA PILE A COMBUSTIBLE</a:t>
            </a:r>
            <a:endParaRPr lang="fr-FR" sz="2800" kern="140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(</a:t>
            </a:r>
            <a:r>
              <a:rPr lang="fr-FR" sz="2800" b="1" u="sng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PEMFC</a:t>
            </a:r>
            <a:r>
              <a:rPr lang="fr-FR" sz="2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 : </a:t>
            </a:r>
            <a:r>
              <a:rPr lang="fr-FR" sz="2800" b="1" u="sng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P</a:t>
            </a:r>
            <a:r>
              <a:rPr lang="fr-FR" sz="2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roton </a:t>
            </a:r>
            <a:r>
              <a:rPr lang="fr-FR" sz="2800" b="1" u="sng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E</a:t>
            </a:r>
            <a:r>
              <a:rPr lang="fr-FR" sz="2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xchange </a:t>
            </a:r>
            <a:r>
              <a:rPr lang="fr-FR" sz="2800" b="1" u="sng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M</a:t>
            </a:r>
            <a:r>
              <a:rPr lang="fr-FR" sz="2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embrane </a:t>
            </a:r>
            <a:r>
              <a:rPr lang="fr-FR" sz="2800" b="1" u="sng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F</a:t>
            </a:r>
            <a:r>
              <a:rPr lang="fr-FR" sz="2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uel </a:t>
            </a:r>
            <a:r>
              <a:rPr lang="fr-FR" sz="2800" b="1" u="sng" kern="1400" dirty="0" err="1">
                <a:ln>
                  <a:noFill/>
                </a:ln>
                <a:effectLst/>
                <a:latin typeface="Calibri" panose="020F0502020204030204" pitchFamily="34" charset="0"/>
              </a:rPr>
              <a:t>C</a:t>
            </a:r>
            <a:r>
              <a:rPr lang="fr-FR" sz="2800" kern="1400" dirty="0" err="1">
                <a:ln>
                  <a:noFill/>
                </a:ln>
                <a:effectLst/>
                <a:latin typeface="Calibri" panose="020F0502020204030204" pitchFamily="34" charset="0"/>
              </a:rPr>
              <a:t>ell</a:t>
            </a:r>
            <a:r>
              <a:rPr lang="fr-FR" sz="2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)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80" name="CustomShape 2"/>
          <p:cNvSpPr/>
          <p:nvPr/>
        </p:nvSpPr>
        <p:spPr>
          <a:xfrm>
            <a:off x="838080" y="1690200"/>
            <a:ext cx="10514880" cy="435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4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Une pile à </a:t>
            </a:r>
            <a:r>
              <a:rPr lang="fr-FR" sz="2800" b="1" u="sng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combustible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est un</a:t>
            </a:r>
            <a:r>
              <a:rPr lang="fr-FR" sz="28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FR" sz="2800" b="1" u="sng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générateur de courant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qui convertit directement et en continu l’énergie d’un combustible </a:t>
            </a:r>
            <a:r>
              <a:rPr lang="fr-FR" sz="2800" b="1" u="sng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en électricité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 réaction électrochimique. 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 flipH="1">
            <a:off x="483840" y="5614920"/>
            <a:ext cx="231588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4"/>
          <p:cNvSpPr/>
          <p:nvPr/>
        </p:nvSpPr>
        <p:spPr>
          <a:xfrm>
            <a:off x="9540360" y="5618520"/>
            <a:ext cx="213300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3DD779-521F-4602-A8BA-E2B97C7BD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040" y="3718482"/>
            <a:ext cx="1559402" cy="168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9560E80E-772F-4C92-8CD9-2EEDF2B6D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375" y="3429000"/>
            <a:ext cx="3783929" cy="226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 système le plus simple permet, 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à partir d’hydrogène </a:t>
            </a:r>
            <a:r>
              <a:rPr lang="fr-FR" sz="28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fr-FR" sz="28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 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d’oxygène </a:t>
            </a:r>
            <a:r>
              <a:rPr lang="fr-FR" sz="28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</a:t>
            </a:r>
            <a:r>
              <a:rPr lang="fr-FR" sz="28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fournir de l’eau </a:t>
            </a:r>
            <a:r>
              <a:rPr lang="fr-FR" sz="28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fr-FR" sz="28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28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</a:t>
            </a:r>
            <a:r>
              <a:rPr lang="fr-FR" sz="2800" b="1" kern="140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 </a:t>
            </a:r>
            <a:r>
              <a:rPr lang="fr-FR" sz="28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l’électricité.</a:t>
            </a:r>
            <a:endParaRPr lang="fr-FR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233280" y="2039760"/>
            <a:ext cx="11780280" cy="407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3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 flipH="1">
            <a:off x="483840" y="5614920"/>
            <a:ext cx="231588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9540360" y="5618520"/>
            <a:ext cx="213300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E749746-8449-4DEC-93E7-A11D0E08C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198" y="1689840"/>
            <a:ext cx="38068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0F3C9EF7-3256-4777-8728-35E480AD0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573" y="2355002"/>
            <a:ext cx="436562" cy="334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kumimoji="0" lang="fr-FR" altLang="fr-FR" sz="1600" b="1" i="0" u="none" strike="noStrike" cap="none" normalizeH="0" baseline="-2500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4C39A522-9863-4DA6-B237-D6DC90A6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323" y="2021627"/>
            <a:ext cx="436562" cy="3333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</a:t>
            </a:r>
            <a:r>
              <a:rPr kumimoji="0" lang="fr-FR" altLang="fr-FR" sz="1600" b="1" i="0" u="none" strike="noStrike" cap="none" normalizeH="0" baseline="-2500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22F6072-A531-4601-8611-458ADE6A5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873" y="3498002"/>
            <a:ext cx="438150" cy="334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kumimoji="0" lang="fr-FR" altLang="fr-FR" sz="1600" b="1" i="0" u="none" strike="noStrike" cap="none" normalizeH="0" baseline="-2500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2E5E7AFC-6B2A-4763-AC5E-4207D2BC4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322" y="4153640"/>
            <a:ext cx="2343151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3024B8F7-015F-44E2-8FEE-1810830AB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798" y="4153640"/>
            <a:ext cx="239236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3425EAA0-BC90-4EAC-9FD3-4DE08B5D5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985" y="4307627"/>
            <a:ext cx="11239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2057" name="AutoShape 9">
            <a:extLst>
              <a:ext uri="{FF2B5EF4-FFF2-40B4-BE49-F238E27FC236}">
                <a16:creationId xmlns:a16="http://schemas.microsoft.com/office/drawing/2014/main" id="{A18CB8A7-5A2C-47BE-BD7C-C92F73CAC37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590060" y="3310677"/>
            <a:ext cx="1096963" cy="99377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8" name="AutoShape 10">
            <a:extLst>
              <a:ext uri="{FF2B5EF4-FFF2-40B4-BE49-F238E27FC236}">
                <a16:creationId xmlns:a16="http://schemas.microsoft.com/office/drawing/2014/main" id="{76E2F450-8E17-49D5-95EE-38AE666E5C6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247410" y="3345602"/>
            <a:ext cx="1900238" cy="835025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9" name="AutoShape 11">
            <a:extLst>
              <a:ext uri="{FF2B5EF4-FFF2-40B4-BE49-F238E27FC236}">
                <a16:creationId xmlns:a16="http://schemas.microsoft.com/office/drawing/2014/main" id="{6B9DD777-5F57-46AC-8F1F-C8761A1295F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953723" y="2313727"/>
            <a:ext cx="55562" cy="2020888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5" name="Text Box 12">
            <a:extLst>
              <a:ext uri="{FF2B5EF4-FFF2-40B4-BE49-F238E27FC236}">
                <a16:creationId xmlns:a16="http://schemas.microsoft.com/office/drawing/2014/main" id="{15810479-F402-42FD-9826-94F272F0A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473" y="4423515"/>
            <a:ext cx="1223962" cy="2619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de l’électricité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65980" y="-4210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b="1" u="sng" kern="1400" dirty="0">
                <a:ln>
                  <a:noFill/>
                </a:ln>
                <a:solidFill>
                  <a:srgbClr val="3399FF"/>
                </a:solidFill>
                <a:effectLst/>
                <a:latin typeface="Calibri" panose="020F0502020204030204" pitchFamily="34" charset="0"/>
              </a:rPr>
              <a:t>Schéma complet de la PEMFC :</a:t>
            </a:r>
            <a:endParaRPr lang="fr-FR" sz="3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85" name="CustomShape 2"/>
          <p:cNvSpPr/>
          <p:nvPr/>
        </p:nvSpPr>
        <p:spPr>
          <a:xfrm>
            <a:off x="233280" y="2039760"/>
            <a:ext cx="11780280" cy="407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3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 flipH="1">
            <a:off x="483840" y="5614920"/>
            <a:ext cx="231588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9540360" y="5618520"/>
            <a:ext cx="213300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61B6E49-2275-4C50-8D07-FB239AFEE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38" y="939800"/>
            <a:ext cx="6988021" cy="480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70953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65980" y="-4210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b="1" u="sng" kern="1400" dirty="0">
                <a:ln>
                  <a:noFill/>
                </a:ln>
                <a:solidFill>
                  <a:srgbClr val="3399FF"/>
                </a:solidFill>
                <a:effectLst/>
                <a:latin typeface="Calibri" panose="020F0502020204030204" pitchFamily="34" charset="0"/>
              </a:rPr>
              <a:t>Schéma complet de la PEMFC :</a:t>
            </a:r>
            <a:endParaRPr lang="fr-FR" sz="3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85" name="CustomShape 2"/>
          <p:cNvSpPr/>
          <p:nvPr/>
        </p:nvSpPr>
        <p:spPr>
          <a:xfrm>
            <a:off x="233280" y="2039761"/>
            <a:ext cx="4160920" cy="9500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3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 flipH="1">
            <a:off x="483840" y="5614920"/>
            <a:ext cx="231588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9540360" y="5618520"/>
            <a:ext cx="213300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1BC761-8E68-4009-8E5E-32E4F4FD589B}"/>
              </a:ext>
            </a:extLst>
          </p:cNvPr>
          <p:cNvSpPr txBox="1"/>
          <p:nvPr/>
        </p:nvSpPr>
        <p:spPr>
          <a:xfrm>
            <a:off x="371960" y="1282700"/>
            <a:ext cx="4519960" cy="2320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Réaction  à l’anode :</a:t>
            </a:r>
            <a:endParaRPr lang="pt-B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pt-B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pt-BR" sz="2800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pt-B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t-BR" sz="4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→</a:t>
            </a:r>
            <a:r>
              <a:rPr lang="pt-B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2H</a:t>
            </a:r>
            <a:r>
              <a:rPr lang="pt-BR" sz="2800" kern="1400" baseline="30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+</a:t>
            </a:r>
            <a:r>
              <a:rPr lang="pt-B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+ 2 e</a:t>
            </a:r>
            <a:r>
              <a:rPr lang="pt-BR" sz="2800" kern="1400" baseline="30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-</a:t>
            </a:r>
            <a:endParaRPr lang="pt-B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AC6D87E-0247-42F4-A2EC-3F3095BEA554}"/>
              </a:ext>
            </a:extLst>
          </p:cNvPr>
          <p:cNvSpPr txBox="1"/>
          <p:nvPr/>
        </p:nvSpPr>
        <p:spPr>
          <a:xfrm>
            <a:off x="5755160" y="1270000"/>
            <a:ext cx="6096000" cy="2320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Réaction  à la cathode :</a:t>
            </a:r>
            <a:endParaRPr lang="fr-F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fr-F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1/2O</a:t>
            </a:r>
            <a:r>
              <a:rPr lang="fr-FR" sz="2800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+ 2H</a:t>
            </a:r>
            <a:r>
              <a:rPr lang="fr-FR" sz="2800" kern="1400" baseline="30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+</a:t>
            </a:r>
            <a:r>
              <a:rPr lang="fr-F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+ 2e</a:t>
            </a:r>
            <a:r>
              <a:rPr lang="fr-FR" sz="2800" kern="1400" baseline="30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fr-F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FR" sz="4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→</a:t>
            </a:r>
            <a:r>
              <a:rPr lang="fr-F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fr-FR" sz="2800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4000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</a:t>
            </a:r>
            <a:endParaRPr lang="fr-F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B12BCF4-26BB-46F5-B90D-38059699AEBE}"/>
              </a:ext>
            </a:extLst>
          </p:cNvPr>
          <p:cNvSpPr txBox="1"/>
          <p:nvPr/>
        </p:nvSpPr>
        <p:spPr>
          <a:xfrm>
            <a:off x="1711770" y="4000789"/>
            <a:ext cx="8768460" cy="1804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 bilan donne donc :</a:t>
            </a:r>
            <a:endParaRPr lang="fr-F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40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fr-FR" sz="28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40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+ 1/2 O</a:t>
            </a:r>
            <a:r>
              <a:rPr lang="fr-FR" sz="28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40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→H</a:t>
            </a:r>
            <a:r>
              <a:rPr lang="fr-FR" sz="28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fr-FR" sz="40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 </a:t>
            </a:r>
            <a:r>
              <a:rPr lang="fr-FR" sz="4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</a:t>
            </a:r>
            <a:r>
              <a:rPr lang="fr-FR" sz="40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Chaleur</a:t>
            </a:r>
            <a:r>
              <a:rPr lang="fr-FR" sz="4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lang="fr-FR" sz="40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Energie</a:t>
            </a:r>
            <a:endParaRPr lang="fr-FR" sz="1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463751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MERCI DE VOTRE ECOUTE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3384720" y="2514240"/>
            <a:ext cx="7703640" cy="39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Arial Unicode MS"/>
                <a:ea typeface="DejaVu Sans"/>
              </a:rPr>
              <a:t>Collège Le clos tardif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Arial Unicode MS"/>
                <a:ea typeface="DejaVu Sans"/>
              </a:rPr>
              <a:t> 1 avenue guillaume le conquérant 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Arial Unicode MS"/>
                <a:ea typeface="DejaVu Sans"/>
              </a:rPr>
              <a:t>50240 - SAINT JAMES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Arial Unicode MS"/>
                <a:ea typeface="DejaVu Sans"/>
              </a:rPr>
              <a:t> Tél. 02 33 48 32 29 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Arial Unicode MS"/>
                <a:ea typeface="DejaVu Sans"/>
              </a:rPr>
              <a:t>Mél : </a:t>
            </a:r>
            <a:r>
              <a:rPr lang="fr-FR" sz="3200" b="0" u="sng" strike="noStrike" spc="-1">
                <a:solidFill>
                  <a:srgbClr val="0563C1"/>
                </a:solidFill>
                <a:uFillTx/>
                <a:latin typeface="Arial Unicode MS"/>
                <a:ea typeface="DejaVu Sans"/>
                <a:hlinkClick r:id="rId2"/>
              </a:rPr>
              <a:t>philippe.perennes@ac-normandie.fr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Arial Unicode MS"/>
                <a:ea typeface="DejaVu Sans"/>
              </a:rPr>
              <a:t> 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u="sng" strike="noStrike" spc="-1">
                <a:solidFill>
                  <a:srgbClr val="0563C1"/>
                </a:solidFill>
                <a:uFillTx/>
                <a:latin typeface="Arial Unicode MS"/>
                <a:ea typeface="DejaVu Sans"/>
                <a:hlinkClick r:id="rId3"/>
              </a:rPr>
              <a:t>college-clostardif.etab.ac-caen.fr</a:t>
            </a:r>
            <a:r>
              <a:rPr lang="fr-FR" sz="4000" b="0" u="sng" strike="noStrike" spc="-1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 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 flipH="1">
            <a:off x="483840" y="5614920"/>
            <a:ext cx="2315880" cy="112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220</Words>
  <Application>Microsoft Office PowerPoint</Application>
  <PresentationFormat>Grand écran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obtenir de l'hydrogène ? reforming à partir des énergies fossiles et électrolyse de l'eau</dc:title>
  <dc:subject/>
  <dc:creator>philippe perennes</dc:creator>
  <dc:description/>
  <cp:lastModifiedBy>philippe perennes</cp:lastModifiedBy>
  <cp:revision>27</cp:revision>
  <dcterms:created xsi:type="dcterms:W3CDTF">2021-02-20T16:11:11Z</dcterms:created>
  <dcterms:modified xsi:type="dcterms:W3CDTF">2021-02-20T20:23:55Z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